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embeddedFontLst>
    <p:embeddedFont>
      <p:font typeface="Average"/>
      <p:regular r:id="rId22"/>
    </p:embeddedFont>
    <p:embeddedFont>
      <p:font typeface="Oswald"/>
      <p:regular r:id="rId23"/>
      <p:bold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font" Target="fonts/Average-regular.fntdata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24" Type="http://schemas.openxmlformats.org/officeDocument/2006/relationships/font" Target="fonts/Oswald-bold.fntdata"/><Relationship Id="rId12" Type="http://schemas.openxmlformats.org/officeDocument/2006/relationships/slide" Target="slides/slide7.xml"/><Relationship Id="rId23" Type="http://schemas.openxmlformats.org/officeDocument/2006/relationships/font" Target="fonts/Oswald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31ec20244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31ec20244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31ec202442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31ec202442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31ec202442_3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31ec202442_3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31ec202442_3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131ec202442_3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31ec202442_3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31ec202442_3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31ec202442_3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31ec202442_3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344fa3aab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1344fa3aab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31b2a2e500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31b2a2e500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rage"/>
              <a:buChar char="○"/>
            </a:pPr>
            <a:r>
              <a:rPr lang="pl" sz="14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Servlet specification -&gt; request/response model</a:t>
            </a:r>
            <a:endParaRPr sz="14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rage"/>
              <a:buChar char="○"/>
            </a:pPr>
            <a:r>
              <a:rPr lang="pl" sz="14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Enterprise Java Bean specification -&gt; invocation architecture</a:t>
            </a:r>
            <a:endParaRPr sz="14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l" sz="14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Wiele różnych dobrych sposobów rozwiązania pewnych problemów oraz zagnieżdżenie w sobie wielu aplikacji</a:t>
            </a:r>
            <a:endParaRPr sz="14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31b2a2e500_0_1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31b2a2e500_0_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Filtrowanie przed lub po wykonaniu pracy servleta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31b2a2e500_0_1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31b2a2e500_0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650">
                <a:solidFill>
                  <a:schemeClr val="dk1"/>
                </a:solidFill>
                <a:highlight>
                  <a:srgbClr val="FAF9F8"/>
                </a:highlight>
                <a:latin typeface="Courier New"/>
                <a:ea typeface="Courier New"/>
                <a:cs typeface="Courier New"/>
                <a:sym typeface="Courier New"/>
              </a:rPr>
              <a:t>ServletRequest</a:t>
            </a:r>
            <a:endParaRPr sz="1650">
              <a:solidFill>
                <a:schemeClr val="dk1"/>
              </a:solidFill>
              <a:highlight>
                <a:srgbClr val="FAF9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650">
                <a:solidFill>
                  <a:schemeClr val="dk1"/>
                </a:solidFill>
                <a:highlight>
                  <a:srgbClr val="FAF9F8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 protocol, attributes of the request, parameters, etc.</a:t>
            </a:r>
            <a:endParaRPr sz="1650">
              <a:solidFill>
                <a:schemeClr val="dk1"/>
              </a:solidFill>
              <a:highlight>
                <a:srgbClr val="FAF9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650">
                <a:solidFill>
                  <a:schemeClr val="dk1"/>
                </a:solidFill>
                <a:highlight>
                  <a:srgbClr val="FAF9F8"/>
                </a:highlight>
                <a:latin typeface="Courier New"/>
                <a:ea typeface="Courier New"/>
                <a:cs typeface="Courier New"/>
                <a:sym typeface="Courier New"/>
              </a:rPr>
              <a:t>ServletResponse</a:t>
            </a:r>
            <a:endParaRPr sz="1650">
              <a:solidFill>
                <a:schemeClr val="dk1"/>
              </a:solidFill>
              <a:highlight>
                <a:srgbClr val="FAF9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650">
                <a:solidFill>
                  <a:schemeClr val="dk1"/>
                </a:solidFill>
                <a:highlight>
                  <a:srgbClr val="FAF9F8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provides mechanisms by which a servlet can build a response</a:t>
            </a:r>
            <a:endParaRPr sz="1650">
              <a:solidFill>
                <a:schemeClr val="dk1"/>
              </a:solidFill>
              <a:highlight>
                <a:srgbClr val="FAF9F8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650">
                <a:solidFill>
                  <a:schemeClr val="dk1"/>
                </a:solidFill>
                <a:highlight>
                  <a:srgbClr val="FAF9F8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matching the request.</a:t>
            </a:r>
            <a:endParaRPr sz="1650">
              <a:solidFill>
                <a:schemeClr val="dk1"/>
              </a:solidFill>
              <a:highlight>
                <a:srgbClr val="FAF9F8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31b2a2e500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31b2a2e500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init uruchamiana dokładnie raz w trakcie inicjalizacji filtra przez kontener webowy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doFilter uruchamiana za każdym razem gdy zapytanie przechodzi przez dany łańcuch servletów i filtrów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destroy wywoływana gdy wszystkie wątki w metodzie doFilter zakończą swoją pracę. Wywołanie tej metody nie pozwala uruchomić metody doFilter na tej instancji filtra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31b2a2e500_0_2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31b2a2e500_0_2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31ec202442_1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31ec202442_1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31ec202442_1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31ec202442_1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31ec202442_1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31ec202442_1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Spring &amp; Jakarta EE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5"/>
            <a:ext cx="7801500" cy="122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0000"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Konrad Makselan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Dariusz Kotula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Kamil Osika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Filip Kostkiewicz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Jeremiasz Macura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Piotr Dajewski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Jakub Piątek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Damian Zamojski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Jak </a:t>
            </a:r>
            <a:r>
              <a:rPr lang="pl"/>
              <a:t>wyświetlić</a:t>
            </a:r>
            <a:r>
              <a:rPr lang="pl"/>
              <a:t> ‘Hello world, w spring </a:t>
            </a:r>
            <a:endParaRPr/>
          </a:p>
        </p:txBody>
      </p:sp>
      <p:sp>
        <p:nvSpPr>
          <p:cNvPr id="120" name="Google Shape;120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1400">
                <a:solidFill>
                  <a:schemeClr val="lt2"/>
                </a:solidFill>
              </a:rPr>
              <a:t>@WebServlet(urlPatters = “/hello”)</a:t>
            </a:r>
            <a:endParaRPr sz="1400">
              <a:solidFill>
                <a:schemeClr val="lt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1400">
                <a:solidFill>
                  <a:schemeClr val="lt2"/>
                </a:solidFill>
              </a:rPr>
              <a:t>public class FirstHellowServlet extends HttpsServlet {</a:t>
            </a:r>
            <a:endParaRPr sz="1400">
              <a:solidFill>
                <a:schemeClr val="lt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l" sz="1400">
                <a:solidFill>
                  <a:schemeClr val="lt2"/>
                </a:solidFill>
              </a:rPr>
              <a:t>private final JtwigRenderer renderer = JtwigRenderer.defaultResponse response;</a:t>
            </a:r>
            <a:endParaRPr sz="1400">
              <a:solidFill>
                <a:schemeClr val="lt2"/>
              </a:solidFill>
            </a:endParaRPr>
          </a:p>
          <a:p>
            <a:pPr indent="45720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l" sz="1400">
                <a:solidFill>
                  <a:schemeClr val="lt2"/>
                </a:solidFill>
              </a:rPr>
              <a:t>@Override</a:t>
            </a:r>
            <a:endParaRPr sz="1400">
              <a:solidFill>
                <a:schemeClr val="lt2"/>
              </a:solidFill>
            </a:endParaRPr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1400">
                <a:solidFill>
                  <a:schemeClr val="lt2"/>
                </a:solidFill>
              </a:rPr>
              <a:t>Protected void odGet(HttpServletRequest request, HttpServletResponse response)</a:t>
            </a:r>
            <a:endParaRPr sz="1400">
              <a:solidFill>
                <a:schemeClr val="lt2"/>
              </a:solidFill>
            </a:endParaRPr>
          </a:p>
          <a:p>
            <a:pPr indent="45720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l" sz="1400">
                <a:solidFill>
                  <a:schemeClr val="lt2"/>
                </a:solidFill>
              </a:rPr>
              <a:t>throws ServletException, IOException {</a:t>
            </a:r>
            <a:endParaRPr sz="1400">
              <a:solidFill>
                <a:schemeClr val="lt2"/>
              </a:solidFill>
            </a:endParaRPr>
          </a:p>
          <a:p>
            <a:pPr indent="4572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1400">
                <a:solidFill>
                  <a:schemeClr val="lt2"/>
                </a:solidFill>
              </a:rPr>
              <a:t>renderer.dispatcherFor("/WEB-INF/templates/jtwig/hello.jtwig.html")</a:t>
            </a:r>
            <a:endParaRPr sz="1400">
              <a:solidFill>
                <a:schemeClr val="lt2"/>
              </a:solidFill>
            </a:endParaRPr>
          </a:p>
          <a:p>
            <a:pPr indent="4572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1400">
                <a:solidFill>
                  <a:schemeClr val="lt2"/>
                </a:solidFill>
              </a:rPr>
              <a:t>.with("name", "world")</a:t>
            </a:r>
            <a:endParaRPr sz="1400">
              <a:solidFill>
                <a:schemeClr val="lt2"/>
              </a:solidFill>
            </a:endParaRPr>
          </a:p>
          <a:p>
            <a:pPr indent="4572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1400">
                <a:solidFill>
                  <a:schemeClr val="lt2"/>
                </a:solidFill>
              </a:rPr>
              <a:t>.render(request, response);</a:t>
            </a:r>
            <a:endParaRPr sz="1400">
              <a:solidFill>
                <a:schemeClr val="lt2"/>
              </a:solidFill>
            </a:endParaRPr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1400">
                <a:solidFill>
                  <a:schemeClr val="lt2"/>
                </a:solidFill>
              </a:rPr>
              <a:t>}</a:t>
            </a:r>
            <a:endParaRPr sz="1400">
              <a:solidFill>
                <a:schemeClr val="lt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l" sz="1400">
                <a:solidFill>
                  <a:schemeClr val="lt2"/>
                </a:solidFill>
              </a:rPr>
              <a:t>}</a:t>
            </a:r>
            <a:endParaRPr sz="1900"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35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&lt;!DOCTYPE html&gt;</a:t>
            </a:r>
            <a:endParaRPr sz="135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35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&lt;html&gt;</a:t>
            </a:r>
            <a:endParaRPr sz="135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35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&lt;head&gt;</a:t>
            </a:r>
            <a:endParaRPr sz="135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35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&lt;title&gt;Hello, </a:t>
            </a:r>
            <a:r>
              <a:rPr lang="pl" sz="135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{{ name }}</a:t>
            </a:r>
            <a:r>
              <a:rPr lang="pl" sz="135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&lt;/title&gt;</a:t>
            </a:r>
            <a:endParaRPr sz="135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35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&lt;/head&gt;</a:t>
            </a:r>
            <a:endParaRPr sz="135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35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&lt;body&gt;</a:t>
            </a:r>
            <a:endParaRPr sz="135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35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&lt;p&gt;</a:t>
            </a:r>
            <a:endParaRPr sz="135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35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Hello, </a:t>
            </a:r>
            <a:r>
              <a:rPr lang="pl" sz="135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{{ name }}</a:t>
            </a:r>
            <a:endParaRPr sz="1350">
              <a:solidFill>
                <a:srgbClr val="00FF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35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&lt;/p&gt;</a:t>
            </a:r>
            <a:endParaRPr sz="135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35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&lt;/body&gt;</a:t>
            </a:r>
            <a:endParaRPr sz="135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35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&lt;/html&gt;</a:t>
            </a:r>
            <a:endParaRPr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Kontekst Springa w serwletach</a:t>
            </a:r>
            <a:endParaRPr/>
          </a:p>
        </p:txBody>
      </p:sp>
      <p:sp>
        <p:nvSpPr>
          <p:cNvPr id="132" name="Google Shape;132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Użycie Springa w serwletach: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Spring Web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Spring Boot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Podejście “tradycyjne”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pl"/>
              <a:t>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ServletContextListener</a:t>
            </a:r>
            <a:endParaRPr/>
          </a:p>
        </p:txBody>
      </p:sp>
      <p:sp>
        <p:nvSpPr>
          <p:cNvPr id="138" name="Google Shape;138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39" name="Google Shape;13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7405" y="1152475"/>
            <a:ext cx="6002269" cy="3648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The XML-Based Spring Context Application</a:t>
            </a:r>
            <a:endParaRPr/>
          </a:p>
        </p:txBody>
      </p:sp>
      <p:sp>
        <p:nvSpPr>
          <p:cNvPr id="145" name="Google Shape;145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46" name="Google Shape;14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2300" y="1147167"/>
            <a:ext cx="6591576" cy="16701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42300" y="2817300"/>
            <a:ext cx="6591575" cy="220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Plik konfiguracyjny XML</a:t>
            </a:r>
            <a:endParaRPr/>
          </a:p>
        </p:txBody>
      </p:sp>
      <p:sp>
        <p:nvSpPr>
          <p:cNvPr id="153" name="Google Shape;153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54" name="Google Shape;15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0350" y="1152474"/>
            <a:ext cx="7267024" cy="335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" sz="2800"/>
              <a:t>Dziękujemy za uwagę</a:t>
            </a:r>
            <a:endParaRPr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Jakarta EE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Wcześniej JavaEE (Java Enterprise Edition)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Zbiór specyfikacji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Wzorce architektoniczne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Przykłady: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Servlet specification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Enterprise Java Bean specification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Context and Dependency Injection specification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Bardzo dojrzały i zaawansowany projekt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Jednakże można w łatwy sposób zintegrować go ze Spring’iem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Servlet API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Do serwisów pracujących na zasadzie pytanie -&gt; odpowiedź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Mogą łączyć się w łańcuchy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Można dodawać filtrowanie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Zazwyczaj nasłuchują konkretnych portów przy użyciu protokołu HTTP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975" y="49225"/>
            <a:ext cx="9030049" cy="5045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Filtry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67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Umożliwiają filtrowanie zarówno zapytania jak i odpowiedzi lub obu naraz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Logika umieszczana w metodzie doFilter()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Przykłady zastosowania: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Zabezpieczenie systemu (Autentykacja)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Enkrypcja danych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Konwersja przesyłanych obrazów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Kompresja danych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itd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l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public default void </a:t>
            </a:r>
            <a:r>
              <a:rPr lang="pl" sz="1100">
                <a:solidFill>
                  <a:srgbClr val="FFC66D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init</a:t>
            </a:r>
            <a:r>
              <a:rPr lang="pl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(FilterConfig filterConfig) </a:t>
            </a:r>
            <a:r>
              <a:rPr lang="pl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throws </a:t>
            </a:r>
            <a:r>
              <a:rPr lang="pl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ServletException {}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l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public void </a:t>
            </a:r>
            <a:r>
              <a:rPr lang="pl" sz="1100">
                <a:solidFill>
                  <a:srgbClr val="FFC66D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doFilter</a:t>
            </a:r>
            <a:r>
              <a:rPr lang="pl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(ServletRequest request</a:t>
            </a:r>
            <a:r>
              <a:rPr lang="pl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pl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ServletResponse response</a:t>
            </a:r>
            <a:r>
              <a:rPr lang="pl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pl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FilterChain chain) </a:t>
            </a:r>
            <a:r>
              <a:rPr lang="pl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throws </a:t>
            </a:r>
            <a:r>
              <a:rPr lang="pl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IOException</a:t>
            </a:r>
            <a:r>
              <a:rPr lang="pl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pl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ServletException</a:t>
            </a:r>
            <a:r>
              <a:rPr lang="pl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pl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public default void </a:t>
            </a:r>
            <a:r>
              <a:rPr lang="pl" sz="1100">
                <a:solidFill>
                  <a:srgbClr val="FFC66D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destroy</a:t>
            </a:r>
            <a:r>
              <a:rPr lang="pl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() {}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571750"/>
            <a:ext cx="8839203" cy="2296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Implementacja modułu</a:t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2410050" y="1017725"/>
            <a:ext cx="6733800" cy="1942500"/>
          </a:xfrm>
          <a:prstGeom prst="rect">
            <a:avLst/>
          </a:prstGeom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1400"/>
              <a:t>dependencies {</a:t>
            </a:r>
            <a:endParaRPr sz="1400"/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1400">
                <a:solidFill>
                  <a:srgbClr val="FF0000"/>
                </a:solidFill>
              </a:rPr>
              <a:t>compileOnly 'javax.servlet:javax.servlet-api:4.0.1'</a:t>
            </a:r>
            <a:endParaRPr sz="1400">
              <a:solidFill>
                <a:srgbClr val="FF0000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1400"/>
              <a:t>compile "org.springframework:spring-core:$springFrameworkVersion"</a:t>
            </a:r>
            <a:endParaRPr sz="1400"/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1400"/>
              <a:t>compile "org.springframework:spring-context:$springFrameworkVersion"</a:t>
            </a:r>
            <a:endParaRPr sz="1400"/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1400"/>
              <a:t>compile "com.fasterxml.jackson.core:jackson-databind:$jacksonVersion"</a:t>
            </a:r>
            <a:endParaRPr sz="1400"/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1400"/>
              <a:t>compile project(':chapter3')</a:t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1400"/>
              <a:t>}</a:t>
            </a:r>
            <a:endParaRPr sz="1400"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2960325"/>
            <a:ext cx="4973100" cy="2183100"/>
          </a:xfrm>
          <a:prstGeom prst="rect">
            <a:avLst/>
          </a:prstGeom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1400"/>
              <a:t>Servlet’s structure:</a:t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1400"/>
              <a:t>1. Grab a Spring application context from the servlet context.</a:t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1400"/>
              <a:t>2. Get a Service from the Spring application context.</a:t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1400"/>
              <a:t>3. Create a Gson reference to prepare to generate JSON output.</a:t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1400"/>
              <a:t>4. Get servlet parameters from the HttpServletRequest.</a:t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1400"/>
              <a:t>5. Validate parameters.</a:t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1400"/>
              <a:t>6. Generate output from the Service, using Gson’s toJson() method to convert to JSON.</a:t>
            </a:r>
            <a:endParaRPr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VoteForSongServlet</a:t>
            </a:r>
            <a:endParaRPr/>
          </a:p>
        </p:txBody>
      </p:sp>
      <p:sp>
        <p:nvSpPr>
          <p:cNvPr id="101" name="Google Shape;101;p20"/>
          <p:cNvSpPr txBox="1"/>
          <p:nvPr/>
        </p:nvSpPr>
        <p:spPr>
          <a:xfrm>
            <a:off x="311700" y="1247850"/>
            <a:ext cx="4797300" cy="37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package com.bsg5.chapter5;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import com.bsg5.chapter3.MusicService;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import com.fasterxml.jackson.databind.ObjectMapper;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import org.springframework.context.ApplicationContext;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import javax.servlet.annotation.WebServlet;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import javax.servlet.http.HttpServlet;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import javax.servlet.http.HttpServletRequest;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import javax.servlet.http.HttpServletResponse;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import java.io.IOException;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rgbClr val="FF0000"/>
                </a:solidFill>
                <a:latin typeface="Average"/>
                <a:ea typeface="Average"/>
                <a:cs typeface="Average"/>
                <a:sym typeface="Average"/>
              </a:rPr>
              <a:t>@WebServlet(urlPatterns = "/vote")</a:t>
            </a:r>
            <a:endParaRPr sz="1100">
              <a:solidFill>
                <a:srgbClr val="FF0000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public class VoteForSongServlet extends HttpServlet {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  @Override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  public void doGet(HttpServletRequest req, HttpServletResponse resp)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          throws IOException {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      ApplicationContext context = (ApplicationContext) req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              .getServletContext()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              .getAttribute("context");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      MusicService service = context.getBean(MusicService.class);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      ObjectMapper mapper = new ObjectMapper();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      String artist = req.getParameter("artist");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      String song = req.getParameter("song");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102" name="Google Shape;102;p20"/>
          <p:cNvSpPr txBox="1"/>
          <p:nvPr/>
        </p:nvSpPr>
        <p:spPr>
          <a:xfrm>
            <a:off x="4849800" y="1671150"/>
            <a:ext cx="4294200" cy="25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      if (artist == null || song == null) {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          log("Missing data in request: requires artist and song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                  parameters");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                  resp.setStatus(500);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      } else {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          log("Voting for artist " + artist + ", song " + song);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          service.voteForSong(artist, song);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          resp.setStatus(200);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          resp.getWriter().println(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                  mapper.writeValueAsString(service.getSong(artist, song))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          );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      }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  }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}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103" name="Google Shape;103;p20"/>
          <p:cNvSpPr/>
          <p:nvPr/>
        </p:nvSpPr>
        <p:spPr>
          <a:xfrm>
            <a:off x="685325" y="3673925"/>
            <a:ext cx="3342000" cy="5157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GetSongsForArtistServlet</a:t>
            </a:r>
            <a:endParaRPr/>
          </a:p>
        </p:txBody>
      </p:sp>
      <p:sp>
        <p:nvSpPr>
          <p:cNvPr id="109" name="Google Shape;109;p21"/>
          <p:cNvSpPr txBox="1"/>
          <p:nvPr/>
        </p:nvSpPr>
        <p:spPr>
          <a:xfrm>
            <a:off x="311700" y="1247850"/>
            <a:ext cx="4797300" cy="35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package com.bsg5.chapter5;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import com.bsg5.chapter3.MusicService;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import com.bsg5.chapter3.model.Song;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import com.fasterxml.jackson.databind.ObjectMapper;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import org.springframework.context.ApplicationContext;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import javax.servlet.annotation.WebServlet;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import javax.servlet.http.HttpServlet;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import javax.servlet.http.HttpServletRequest;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import javax.servlet.http.HttpServletResponse;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import java.io.IOException;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import java.util.List;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rgbClr val="FF0000"/>
                </a:solidFill>
                <a:latin typeface="Average"/>
                <a:ea typeface="Average"/>
                <a:cs typeface="Average"/>
                <a:sym typeface="Average"/>
              </a:rPr>
              <a:t>@WebServlet(urlPatterns = "/songs")</a:t>
            </a:r>
            <a:endParaRPr sz="1100">
              <a:solidFill>
                <a:srgbClr val="FF0000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public class GetSongsForArtistServlet extends HttpServlet {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  @Override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  public void doGet(HttpServletRequest req, HttpServletResponse resp)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          throws IOException {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      ApplicationContext context = (ApplicationContext) req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              .getServletContext()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              .getAttribute("context");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      MusicService service = context.getBean(MusicService.class);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110" name="Google Shape;110;p21"/>
          <p:cNvSpPr txBox="1"/>
          <p:nvPr/>
        </p:nvSpPr>
        <p:spPr>
          <a:xfrm>
            <a:off x="4849800" y="1671150"/>
            <a:ext cx="4294200" cy="25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ObjectMapper mapper = new ObjectMapper();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      String artist = req.getParameter("artist");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      if (artist == null) {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          log("Missing data in request: requires artist parameter");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          resp.setStatus(500);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      } else {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          List&lt;Song&gt; data = service.getSongsForArtist(artist);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          resp.setStatus(200);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          resp.getWriter().println(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                  mapper.writeValueAsString(data)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          );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      }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  }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}</a:t>
            </a:r>
            <a:endParaRPr sz="11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111" name="Google Shape;111;p21"/>
          <p:cNvSpPr/>
          <p:nvPr/>
        </p:nvSpPr>
        <p:spPr>
          <a:xfrm>
            <a:off x="529900" y="3539675"/>
            <a:ext cx="4147200" cy="3249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1"/>
          <p:cNvSpPr/>
          <p:nvPr/>
        </p:nvSpPr>
        <p:spPr>
          <a:xfrm>
            <a:off x="668150" y="4024150"/>
            <a:ext cx="3342000" cy="5157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1"/>
          <p:cNvSpPr/>
          <p:nvPr/>
        </p:nvSpPr>
        <p:spPr>
          <a:xfrm>
            <a:off x="668150" y="4539850"/>
            <a:ext cx="3549900" cy="1494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1"/>
          <p:cNvSpPr/>
          <p:nvPr/>
        </p:nvSpPr>
        <p:spPr>
          <a:xfrm>
            <a:off x="4915375" y="1736025"/>
            <a:ext cx="2806800" cy="2139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